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</p:sldIdLst>
  <p:sldSz cx="18288000" cy="10287000"/>
  <p:notesSz cx="6858000" cy="9144000"/>
  <p:embeddedFontLst>
    <p:embeddedFont>
      <p:font typeface="Shadows Into Light Two" charset="1" panose="0200050600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obby Jones" charset="1" panose="00000000000000000000"/>
      <p:regular r:id="rId11"/>
    </p:embeddedFont>
    <p:embeddedFont>
      <p:font typeface="Dreaming Outloud Sans Alt" charset="1" panose="00000500000000000000"/>
      <p:regular r:id="rId12"/>
    </p:embeddedFont>
    <p:embeddedFont>
      <p:font typeface="Dreaming Outloud Sans Alt Italics" charset="1" panose="00000500000000000000"/>
      <p:regular r:id="rId13"/>
    </p:embeddedFont>
    <p:embeddedFont>
      <p:font typeface="Worker" charset="1" panose="00000500000000000000"/>
      <p:regular r:id="rId14"/>
    </p:embeddedFont>
    <p:embeddedFont>
      <p:font typeface="Worker Bold" charset="1" panose="00000800000000000000"/>
      <p:regular r:id="rId15"/>
    </p:embeddedFont>
    <p:embeddedFont>
      <p:font typeface="Worker Italics" charset="1" panose="00000500000000000000"/>
      <p:regular r:id="rId16"/>
    </p:embeddedFont>
    <p:embeddedFont>
      <p:font typeface="Worker Bold Italics" charset="1" panose="00000800000000000000"/>
      <p:regular r:id="rId17"/>
    </p:embeddedFont>
    <p:embeddedFont>
      <p:font typeface="Worker Light" charset="1" panose="00000400000000000000"/>
      <p:regular r:id="rId18"/>
    </p:embeddedFont>
    <p:embeddedFont>
      <p:font typeface="Worker Light Italics" charset="1" panose="00000400000000000000"/>
      <p:regular r:id="rId19"/>
    </p:embeddedFont>
    <p:embeddedFont>
      <p:font typeface="Worker Ultra-Bold" charset="1" panose="00000500000000000000"/>
      <p:regular r:id="rId20"/>
    </p:embeddedFont>
    <p:embeddedFont>
      <p:font typeface="Worker Ultra-Bold Italics" charset="1" panose="00000500000000000000"/>
      <p:regular r:id="rId21"/>
    </p:embeddedFont>
    <p:embeddedFont>
      <p:font typeface="Worker Heavy" charset="1" panose="00000500000000000000"/>
      <p:regular r:id="rId22"/>
    </p:embeddedFont>
    <p:embeddedFont>
      <p:font typeface="Worker Heavy Italics" charset="1" panose="000005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68.png" Type="http://schemas.openxmlformats.org/officeDocument/2006/relationships/image"/><Relationship Id="rId4" Target="../media/image69.jpeg" Type="http://schemas.openxmlformats.org/officeDocument/2006/relationships/image"/><Relationship Id="rId5" Target="../media/image70.jpe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6738" y="4920172"/>
            <a:ext cx="3050774" cy="1674112"/>
          </a:xfrm>
          <a:custGeom>
            <a:avLst/>
            <a:gdLst/>
            <a:ahLst/>
            <a:cxnLst/>
            <a:rect r="r" b="b" t="t" l="l"/>
            <a:pathLst>
              <a:path h="1674112" w="3050774">
                <a:moveTo>
                  <a:pt x="0" y="0"/>
                </a:moveTo>
                <a:lnTo>
                  <a:pt x="3050774" y="0"/>
                </a:lnTo>
                <a:lnTo>
                  <a:pt x="3050774" y="1674113"/>
                </a:lnTo>
                <a:lnTo>
                  <a:pt x="0" y="1674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51129" y="8832246"/>
            <a:ext cx="4985742" cy="852109"/>
          </a:xfrm>
          <a:custGeom>
            <a:avLst/>
            <a:gdLst/>
            <a:ahLst/>
            <a:cxnLst/>
            <a:rect r="r" b="b" t="t" l="l"/>
            <a:pathLst>
              <a:path h="852109" w="4985742">
                <a:moveTo>
                  <a:pt x="0" y="0"/>
                </a:moveTo>
                <a:lnTo>
                  <a:pt x="4985742" y="0"/>
                </a:lnTo>
                <a:lnTo>
                  <a:pt x="4985742" y="852108"/>
                </a:lnTo>
                <a:lnTo>
                  <a:pt x="0" y="852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434121">
            <a:off x="3667028" y="4363663"/>
            <a:ext cx="10953944" cy="4461243"/>
          </a:xfrm>
          <a:custGeom>
            <a:avLst/>
            <a:gdLst/>
            <a:ahLst/>
            <a:cxnLst/>
            <a:rect r="r" b="b" t="t" l="l"/>
            <a:pathLst>
              <a:path h="4461243" w="10953944">
                <a:moveTo>
                  <a:pt x="0" y="0"/>
                </a:moveTo>
                <a:lnTo>
                  <a:pt x="10953944" y="0"/>
                </a:lnTo>
                <a:lnTo>
                  <a:pt x="10953944" y="4461243"/>
                </a:lnTo>
                <a:lnTo>
                  <a:pt x="0" y="446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84851" y="2342381"/>
            <a:ext cx="3718299" cy="3718299"/>
          </a:xfrm>
          <a:custGeom>
            <a:avLst/>
            <a:gdLst/>
            <a:ahLst/>
            <a:cxnLst/>
            <a:rect r="r" b="b" t="t" l="l"/>
            <a:pathLst>
              <a:path h="3718299" w="3718299">
                <a:moveTo>
                  <a:pt x="0" y="0"/>
                </a:moveTo>
                <a:lnTo>
                  <a:pt x="3718298" y="0"/>
                </a:lnTo>
                <a:lnTo>
                  <a:pt x="3718298" y="3718299"/>
                </a:lnTo>
                <a:lnTo>
                  <a:pt x="0" y="3718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90338">
            <a:off x="9628166" y="2257657"/>
            <a:ext cx="1341217" cy="1221727"/>
          </a:xfrm>
          <a:custGeom>
            <a:avLst/>
            <a:gdLst/>
            <a:ahLst/>
            <a:cxnLst/>
            <a:rect r="r" b="b" t="t" l="l"/>
            <a:pathLst>
              <a:path h="1221727" w="1341217">
                <a:moveTo>
                  <a:pt x="0" y="0"/>
                </a:moveTo>
                <a:lnTo>
                  <a:pt x="1341218" y="0"/>
                </a:lnTo>
                <a:lnTo>
                  <a:pt x="1341218" y="1221727"/>
                </a:lnTo>
                <a:lnTo>
                  <a:pt x="0" y="1221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6594285"/>
            <a:ext cx="7315200" cy="201168"/>
          </a:xfrm>
          <a:custGeom>
            <a:avLst/>
            <a:gdLst/>
            <a:ahLst/>
            <a:cxnLst/>
            <a:rect r="r" b="b" t="t" l="l"/>
            <a:pathLst>
              <a:path h="201168" w="7315200">
                <a:moveTo>
                  <a:pt x="0" y="0"/>
                </a:moveTo>
                <a:lnTo>
                  <a:pt x="7315200" y="0"/>
                </a:lnTo>
                <a:lnTo>
                  <a:pt x="7315200" y="201168"/>
                </a:lnTo>
                <a:lnTo>
                  <a:pt x="0" y="2011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51439" y="-795330"/>
            <a:ext cx="4703437" cy="4114800"/>
          </a:xfrm>
          <a:custGeom>
            <a:avLst/>
            <a:gdLst/>
            <a:ahLst/>
            <a:cxnLst/>
            <a:rect r="r" b="b" t="t" l="l"/>
            <a:pathLst>
              <a:path h="4114800" w="4703437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66974" y="6848374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2" y="0"/>
                </a:lnTo>
                <a:lnTo>
                  <a:pt x="4784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70049" y="7200900"/>
            <a:ext cx="4197498" cy="4114800"/>
          </a:xfrm>
          <a:custGeom>
            <a:avLst/>
            <a:gdLst/>
            <a:ahLst/>
            <a:cxnLst/>
            <a:rect r="r" b="b" t="t" l="l"/>
            <a:pathLst>
              <a:path h="4114800" w="4197498">
                <a:moveTo>
                  <a:pt x="0" y="0"/>
                </a:moveTo>
                <a:lnTo>
                  <a:pt x="4197498" y="0"/>
                </a:lnTo>
                <a:lnTo>
                  <a:pt x="4197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63578" y="6781699"/>
            <a:ext cx="9360844" cy="5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Worker"/>
              </a:rPr>
              <a:t>a empresa que você mais confia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32629" y="5279424"/>
            <a:ext cx="6622742" cy="140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8143">
                <a:solidFill>
                  <a:srgbClr val="000000"/>
                </a:solidFill>
                <a:latin typeface="Worker"/>
              </a:rPr>
              <a:t>- </a:t>
            </a:r>
            <a:r>
              <a:rPr lang="en-US" sz="8143">
                <a:solidFill>
                  <a:srgbClr val="000000"/>
                </a:solidFill>
                <a:latin typeface="Worker"/>
              </a:rPr>
              <a:t>hairydae 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3578" y="7230312"/>
            <a:ext cx="9360844" cy="5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000000">
                    <a:alpha val="2745"/>
                  </a:srgbClr>
                </a:solidFill>
                <a:latin typeface="Worker"/>
              </a:rPr>
              <a:t>que certamente não vai roubar seus dados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37445" y="4819407"/>
            <a:ext cx="1813109" cy="648186"/>
          </a:xfrm>
          <a:custGeom>
            <a:avLst/>
            <a:gdLst/>
            <a:ahLst/>
            <a:cxnLst/>
            <a:rect r="r" b="b" t="t" l="l"/>
            <a:pathLst>
              <a:path h="648186" w="1813109">
                <a:moveTo>
                  <a:pt x="0" y="0"/>
                </a:moveTo>
                <a:lnTo>
                  <a:pt x="1813110" y="0"/>
                </a:lnTo>
                <a:lnTo>
                  <a:pt x="1813110" y="648186"/>
                </a:lnTo>
                <a:lnTo>
                  <a:pt x="0" y="64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904" y="3135528"/>
            <a:ext cx="6533292" cy="4015945"/>
          </a:xfrm>
          <a:custGeom>
            <a:avLst/>
            <a:gdLst/>
            <a:ahLst/>
            <a:cxnLst/>
            <a:rect r="r" b="b" t="t" l="l"/>
            <a:pathLst>
              <a:path h="4015945" w="6533292">
                <a:moveTo>
                  <a:pt x="0" y="0"/>
                </a:moveTo>
                <a:lnTo>
                  <a:pt x="6533292" y="0"/>
                </a:lnTo>
                <a:lnTo>
                  <a:pt x="6533292" y="4015944"/>
                </a:lnTo>
                <a:lnTo>
                  <a:pt x="0" y="401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23344" y="3208311"/>
            <a:ext cx="4570951" cy="3870378"/>
          </a:xfrm>
          <a:custGeom>
            <a:avLst/>
            <a:gdLst/>
            <a:ahLst/>
            <a:cxnLst/>
            <a:rect r="r" b="b" t="t" l="l"/>
            <a:pathLst>
              <a:path h="3870378" w="4570951">
                <a:moveTo>
                  <a:pt x="0" y="0"/>
                </a:moveTo>
                <a:lnTo>
                  <a:pt x="4570951" y="0"/>
                </a:lnTo>
                <a:lnTo>
                  <a:pt x="4570951" y="3870378"/>
                </a:lnTo>
                <a:lnTo>
                  <a:pt x="0" y="3870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909904"/>
            <a:ext cx="3377096" cy="3377096"/>
          </a:xfrm>
          <a:custGeom>
            <a:avLst/>
            <a:gdLst/>
            <a:ahLst/>
            <a:cxnLst/>
            <a:rect r="r" b="b" t="t" l="l"/>
            <a:pathLst>
              <a:path h="3377096" w="3377096">
                <a:moveTo>
                  <a:pt x="0" y="0"/>
                </a:moveTo>
                <a:lnTo>
                  <a:pt x="3377096" y="0"/>
                </a:lnTo>
                <a:lnTo>
                  <a:pt x="3377096" y="3377096"/>
                </a:lnTo>
                <a:lnTo>
                  <a:pt x="0" y="3377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62840" y="0"/>
            <a:ext cx="2925160" cy="3003016"/>
          </a:xfrm>
          <a:custGeom>
            <a:avLst/>
            <a:gdLst/>
            <a:ahLst/>
            <a:cxnLst/>
            <a:rect r="r" b="b" t="t" l="l"/>
            <a:pathLst>
              <a:path h="3003016" w="2925160">
                <a:moveTo>
                  <a:pt x="0" y="0"/>
                </a:moveTo>
                <a:lnTo>
                  <a:pt x="2925160" y="0"/>
                </a:lnTo>
                <a:lnTo>
                  <a:pt x="2925160" y="3003016"/>
                </a:lnTo>
                <a:lnTo>
                  <a:pt x="0" y="3003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37445" y="4819407"/>
            <a:ext cx="1813109" cy="648186"/>
          </a:xfrm>
          <a:custGeom>
            <a:avLst/>
            <a:gdLst/>
            <a:ahLst/>
            <a:cxnLst/>
            <a:rect r="r" b="b" t="t" l="l"/>
            <a:pathLst>
              <a:path h="648186" w="1813109">
                <a:moveTo>
                  <a:pt x="0" y="0"/>
                </a:moveTo>
                <a:lnTo>
                  <a:pt x="1813110" y="0"/>
                </a:lnTo>
                <a:lnTo>
                  <a:pt x="1813110" y="648186"/>
                </a:lnTo>
                <a:lnTo>
                  <a:pt x="0" y="64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8821" y="3206587"/>
            <a:ext cx="4263501" cy="3873826"/>
          </a:xfrm>
          <a:custGeom>
            <a:avLst/>
            <a:gdLst/>
            <a:ahLst/>
            <a:cxnLst/>
            <a:rect r="r" b="b" t="t" l="l"/>
            <a:pathLst>
              <a:path h="3873826" w="4263501">
                <a:moveTo>
                  <a:pt x="0" y="0"/>
                </a:moveTo>
                <a:lnTo>
                  <a:pt x="4263501" y="0"/>
                </a:lnTo>
                <a:lnTo>
                  <a:pt x="4263501" y="3873826"/>
                </a:lnTo>
                <a:lnTo>
                  <a:pt x="0" y="3873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6562" y="3071923"/>
            <a:ext cx="6740242" cy="4143154"/>
          </a:xfrm>
          <a:custGeom>
            <a:avLst/>
            <a:gdLst/>
            <a:ahLst/>
            <a:cxnLst/>
            <a:rect r="r" b="b" t="t" l="l"/>
            <a:pathLst>
              <a:path h="4143154" w="6740242">
                <a:moveTo>
                  <a:pt x="0" y="0"/>
                </a:moveTo>
                <a:lnTo>
                  <a:pt x="6740242" y="0"/>
                </a:lnTo>
                <a:lnTo>
                  <a:pt x="6740242" y="4143154"/>
                </a:lnTo>
                <a:lnTo>
                  <a:pt x="0" y="414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909904"/>
            <a:ext cx="3377096" cy="3377096"/>
          </a:xfrm>
          <a:custGeom>
            <a:avLst/>
            <a:gdLst/>
            <a:ahLst/>
            <a:cxnLst/>
            <a:rect r="r" b="b" t="t" l="l"/>
            <a:pathLst>
              <a:path h="3377096" w="3377096">
                <a:moveTo>
                  <a:pt x="0" y="0"/>
                </a:moveTo>
                <a:lnTo>
                  <a:pt x="3377096" y="0"/>
                </a:lnTo>
                <a:lnTo>
                  <a:pt x="3377096" y="3377096"/>
                </a:lnTo>
                <a:lnTo>
                  <a:pt x="0" y="3377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62840" y="0"/>
            <a:ext cx="2925160" cy="3003016"/>
          </a:xfrm>
          <a:custGeom>
            <a:avLst/>
            <a:gdLst/>
            <a:ahLst/>
            <a:cxnLst/>
            <a:rect r="r" b="b" t="t" l="l"/>
            <a:pathLst>
              <a:path h="3003016" w="2925160">
                <a:moveTo>
                  <a:pt x="0" y="0"/>
                </a:moveTo>
                <a:lnTo>
                  <a:pt x="2925160" y="0"/>
                </a:lnTo>
                <a:lnTo>
                  <a:pt x="2925160" y="3003016"/>
                </a:lnTo>
                <a:lnTo>
                  <a:pt x="0" y="3003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24907" y="-74746"/>
            <a:ext cx="11982852" cy="10553700"/>
          </a:xfrm>
          <a:custGeom>
            <a:avLst/>
            <a:gdLst/>
            <a:ahLst/>
            <a:cxnLst/>
            <a:rect r="r" b="b" t="t" l="l"/>
            <a:pathLst>
              <a:path h="10553700" w="11982852">
                <a:moveTo>
                  <a:pt x="0" y="0"/>
                </a:moveTo>
                <a:lnTo>
                  <a:pt x="11982852" y="0"/>
                </a:lnTo>
                <a:lnTo>
                  <a:pt x="11982852" y="10553700"/>
                </a:lnTo>
                <a:lnTo>
                  <a:pt x="0" y="10553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90" t="0" r="-1121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353431" y="1087304"/>
            <a:ext cx="15979806" cy="8229600"/>
          </a:xfrm>
          <a:custGeom>
            <a:avLst/>
            <a:gdLst/>
            <a:ahLst/>
            <a:cxnLst/>
            <a:rect r="r" b="b" t="t" l="l"/>
            <a:pathLst>
              <a:path h="8229600" w="15979806">
                <a:moveTo>
                  <a:pt x="0" y="0"/>
                </a:moveTo>
                <a:lnTo>
                  <a:pt x="15979806" y="0"/>
                </a:lnTo>
                <a:lnTo>
                  <a:pt x="15979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6971382" cy="10287000"/>
            <a:chOff x="0" y="0"/>
            <a:chExt cx="183608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608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6084">
                  <a:moveTo>
                    <a:pt x="0" y="0"/>
                  </a:moveTo>
                  <a:lnTo>
                    <a:pt x="1836084" y="0"/>
                  </a:lnTo>
                  <a:lnTo>
                    <a:pt x="18360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F5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3608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6868" y="4055475"/>
            <a:ext cx="8248039" cy="75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171" indent="-478586" lvl="1">
              <a:lnSpc>
                <a:spcPts val="6206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Dreaming Outloud Sans Alt"/>
              </a:rPr>
              <a:t>Encontrar um estilo único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6868" y="5257317"/>
            <a:ext cx="8039998" cy="23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171" indent="-478586" lvl="1">
              <a:lnSpc>
                <a:spcPts val="6206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Dreaming Outloud Sans Alt"/>
              </a:rPr>
              <a:t>Achar uma forma de acessar o banco de dados em qualquer lugar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6868" y="8021258"/>
            <a:ext cx="8039998" cy="153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171" indent="-478586" lvl="1">
              <a:lnSpc>
                <a:spcPts val="6206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Dreaming Outloud Sans Alt"/>
              </a:rPr>
              <a:t>Criar uma forma de armazenar o login do usuário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3417" y="685808"/>
            <a:ext cx="7861490" cy="283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2"/>
              </a:lnSpc>
            </a:pPr>
            <a:r>
              <a:rPr lang="en-US" sz="8094">
                <a:solidFill>
                  <a:srgbClr val="000000"/>
                </a:solidFill>
                <a:latin typeface="Shadows Into Light Two"/>
              </a:rPr>
              <a:t>Quanto aos desafios...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27268">
            <a:off x="4996619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DF3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368796">
            <a:off x="5340249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08887" y="1735276"/>
            <a:ext cx="8350413" cy="809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58"/>
              </a:lnSpc>
            </a:pPr>
            <a:r>
              <a:rPr lang="en-US" sz="4184">
                <a:solidFill>
                  <a:srgbClr val="000000"/>
                </a:solidFill>
                <a:latin typeface="Dreaming Outloud Sans Alt"/>
              </a:rPr>
              <a:t>Nós conseguimos criar um aplicativo onde o usuário pode acessar os dados climáticos do mundo inteiro utilizando apenas recursos grátis espalhados pela internet</a:t>
            </a:r>
          </a:p>
          <a:p>
            <a:pPr algn="r">
              <a:lnSpc>
                <a:spcPts val="5858"/>
              </a:lnSpc>
            </a:pPr>
          </a:p>
          <a:p>
            <a:pPr algn="r">
              <a:lnSpc>
                <a:spcPts val="5858"/>
              </a:lnSpc>
            </a:pPr>
            <a:r>
              <a:rPr lang="en-US" sz="4184">
                <a:solidFill>
                  <a:srgbClr val="000000"/>
                </a:solidFill>
                <a:latin typeface="Dreaming Outloud Sans Alt"/>
              </a:rPr>
              <a:t>Minimizando os gastos à apenas aos servidores, guardando os dados dos usuários e as coordenadas das localizações, e ao trafégo de usuários utilizando a 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85189" y="377038"/>
            <a:ext cx="3274111" cy="116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8"/>
              </a:lnSpc>
            </a:pPr>
            <a:r>
              <a:rPr lang="en-US" sz="6813">
                <a:solidFill>
                  <a:srgbClr val="000000"/>
                </a:solidFill>
                <a:latin typeface="Shadows Into Light Two"/>
              </a:rPr>
              <a:t>Resultados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955093" y="1028700"/>
            <a:ext cx="9863980" cy="10287000"/>
          </a:xfrm>
          <a:custGeom>
            <a:avLst/>
            <a:gdLst/>
            <a:ahLst/>
            <a:cxnLst/>
            <a:rect r="r" b="b" t="t" l="l"/>
            <a:pathLst>
              <a:path h="10287000" w="9863980">
                <a:moveTo>
                  <a:pt x="0" y="0"/>
                </a:moveTo>
                <a:lnTo>
                  <a:pt x="9863980" y="0"/>
                </a:lnTo>
                <a:lnTo>
                  <a:pt x="9863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5467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616" y="149803"/>
            <a:ext cx="17650769" cy="9987393"/>
          </a:xfrm>
          <a:custGeom>
            <a:avLst/>
            <a:gdLst/>
            <a:ahLst/>
            <a:cxnLst/>
            <a:rect r="r" b="b" t="t" l="l"/>
            <a:pathLst>
              <a:path h="9987393" w="17650769">
                <a:moveTo>
                  <a:pt x="0" y="0"/>
                </a:moveTo>
                <a:lnTo>
                  <a:pt x="17650768" y="0"/>
                </a:lnTo>
                <a:lnTo>
                  <a:pt x="17650768" y="9987394"/>
                </a:lnTo>
                <a:lnTo>
                  <a:pt x="0" y="9987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22012">
            <a:off x="-9189650" y="5502630"/>
            <a:ext cx="15979806" cy="8229600"/>
          </a:xfrm>
          <a:custGeom>
            <a:avLst/>
            <a:gdLst/>
            <a:ahLst/>
            <a:cxnLst/>
            <a:rect r="r" b="b" t="t" l="l"/>
            <a:pathLst>
              <a:path h="8229600" w="15979806">
                <a:moveTo>
                  <a:pt x="0" y="0"/>
                </a:moveTo>
                <a:lnTo>
                  <a:pt x="15979806" y="0"/>
                </a:lnTo>
                <a:lnTo>
                  <a:pt x="15979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6353425"/>
            <a:ext cx="7315200" cy="1263535"/>
          </a:xfrm>
          <a:custGeom>
            <a:avLst/>
            <a:gdLst/>
            <a:ahLst/>
            <a:cxnLst/>
            <a:rect r="r" b="b" t="t" l="l"/>
            <a:pathLst>
              <a:path h="1263535" w="7315200">
                <a:moveTo>
                  <a:pt x="0" y="0"/>
                </a:moveTo>
                <a:lnTo>
                  <a:pt x="7315200" y="0"/>
                </a:lnTo>
                <a:lnTo>
                  <a:pt x="7315200" y="1263535"/>
                </a:lnTo>
                <a:lnTo>
                  <a:pt x="0" y="1263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66598" y="4048786"/>
            <a:ext cx="12954804" cy="197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0"/>
              </a:lnSpc>
            </a:pPr>
            <a:r>
              <a:rPr lang="en-US" sz="11500">
                <a:solidFill>
                  <a:srgbClr val="000000"/>
                </a:solidFill>
                <a:latin typeface="Shadows Into Light Two"/>
              </a:rPr>
              <a:t>Avaliações dos usuários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285036">
            <a:off x="9269397" y="-6661112"/>
            <a:ext cx="15979806" cy="8229600"/>
          </a:xfrm>
          <a:custGeom>
            <a:avLst/>
            <a:gdLst/>
            <a:ahLst/>
            <a:cxnLst/>
            <a:rect r="r" b="b" t="t" l="l"/>
            <a:pathLst>
              <a:path h="8229600" w="15979806">
                <a:moveTo>
                  <a:pt x="0" y="0"/>
                </a:moveTo>
                <a:lnTo>
                  <a:pt x="15979806" y="0"/>
                </a:lnTo>
                <a:lnTo>
                  <a:pt x="15979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46007" y="3365765"/>
            <a:ext cx="18534007" cy="9545014"/>
          </a:xfrm>
          <a:custGeom>
            <a:avLst/>
            <a:gdLst/>
            <a:ahLst/>
            <a:cxnLst/>
            <a:rect r="r" b="b" t="t" l="l"/>
            <a:pathLst>
              <a:path h="9545014" w="18534007">
                <a:moveTo>
                  <a:pt x="0" y="0"/>
                </a:moveTo>
                <a:lnTo>
                  <a:pt x="18534007" y="0"/>
                </a:lnTo>
                <a:lnTo>
                  <a:pt x="18534007" y="9545014"/>
                </a:lnTo>
                <a:lnTo>
                  <a:pt x="0" y="9545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4023" y="685916"/>
            <a:ext cx="4403796" cy="44037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8207" t="0" r="-820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822707" y="685916"/>
            <a:ext cx="4403796" cy="44037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75046" t="0" r="-466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811390" y="685916"/>
            <a:ext cx="4403796" cy="440379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315411" y="6327407"/>
            <a:ext cx="3441021" cy="594358"/>
          </a:xfrm>
          <a:custGeom>
            <a:avLst/>
            <a:gdLst/>
            <a:ahLst/>
            <a:cxnLst/>
            <a:rect r="r" b="b" t="t" l="l"/>
            <a:pathLst>
              <a:path h="594358" w="3441021">
                <a:moveTo>
                  <a:pt x="0" y="0"/>
                </a:moveTo>
                <a:lnTo>
                  <a:pt x="3441021" y="0"/>
                </a:lnTo>
                <a:lnTo>
                  <a:pt x="3441021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04094" y="6327407"/>
            <a:ext cx="3441021" cy="594358"/>
          </a:xfrm>
          <a:custGeom>
            <a:avLst/>
            <a:gdLst/>
            <a:ahLst/>
            <a:cxnLst/>
            <a:rect r="r" b="b" t="t" l="l"/>
            <a:pathLst>
              <a:path h="594358" w="3441021">
                <a:moveTo>
                  <a:pt x="0" y="0"/>
                </a:moveTo>
                <a:lnTo>
                  <a:pt x="3441021" y="0"/>
                </a:lnTo>
                <a:lnTo>
                  <a:pt x="3441021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92777" y="6327407"/>
            <a:ext cx="3441021" cy="594358"/>
          </a:xfrm>
          <a:custGeom>
            <a:avLst/>
            <a:gdLst/>
            <a:ahLst/>
            <a:cxnLst/>
            <a:rect r="r" b="b" t="t" l="l"/>
            <a:pathLst>
              <a:path h="594358" w="3441021">
                <a:moveTo>
                  <a:pt x="0" y="0"/>
                </a:moveTo>
                <a:lnTo>
                  <a:pt x="3441022" y="0"/>
                </a:lnTo>
                <a:lnTo>
                  <a:pt x="3441022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83431" y="5221950"/>
            <a:ext cx="1904980" cy="87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000000"/>
                </a:solidFill>
                <a:latin typeface="Open Sans Bold"/>
              </a:rPr>
              <a:t>Maria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4023" y="7093216"/>
            <a:ext cx="4403796" cy="203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1"/>
              </a:lnSpc>
            </a:pPr>
            <a:r>
              <a:rPr lang="en-US" sz="2893">
                <a:solidFill>
                  <a:srgbClr val="000000"/>
                </a:solidFill>
                <a:latin typeface="Open Sans Bold"/>
              </a:rPr>
              <a:t>"Simples e informativo! Adoro a precisão das previsões e a interface fácil de usar."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04515" y="5221950"/>
            <a:ext cx="2040179" cy="87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000000"/>
                </a:solidFill>
                <a:latin typeface="Open Sans Bold"/>
              </a:rPr>
              <a:t>Carlos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83916" y="7093216"/>
            <a:ext cx="4881378" cy="200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Open Sans Bold"/>
              </a:rPr>
              <a:t>"E</a:t>
            </a:r>
            <a:r>
              <a:rPr lang="en-US" sz="2890">
                <a:solidFill>
                  <a:srgbClr val="000000"/>
                </a:solidFill>
                <a:latin typeface="Open Sans Bold"/>
              </a:rPr>
              <a:t>xcelente para planejar meu dia! Ótimo design e atualizações precisas sobre o clima."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74661" y="5221950"/>
            <a:ext cx="1277253" cy="87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000000"/>
                </a:solidFill>
                <a:latin typeface="Open Sans Bold"/>
              </a:rPr>
              <a:t>Ana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72599" y="7093216"/>
            <a:ext cx="4881378" cy="250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Open Sans Bold"/>
              </a:rPr>
              <a:t>"Meu app favorito de clima! Preciso e confiável, nunca saio de casa sem checar primeiro as informações aqui."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39308" y="4048786"/>
            <a:ext cx="9209385" cy="197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0"/>
              </a:lnSpc>
            </a:pPr>
            <a:r>
              <a:rPr lang="en-US" sz="11500">
                <a:solidFill>
                  <a:srgbClr val="000000"/>
                </a:solidFill>
                <a:latin typeface="Shadows Into Light Two"/>
              </a:rPr>
              <a:t>Origem do nome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840220"/>
            <a:ext cx="18288000" cy="4836160"/>
          </a:xfrm>
          <a:custGeom>
            <a:avLst/>
            <a:gdLst/>
            <a:ahLst/>
            <a:cxnLst/>
            <a:rect r="r" b="b" t="t" l="l"/>
            <a:pathLst>
              <a:path h="4836160" w="18288000">
                <a:moveTo>
                  <a:pt x="0" y="0"/>
                </a:moveTo>
                <a:lnTo>
                  <a:pt x="18288000" y="0"/>
                </a:lnTo>
                <a:lnTo>
                  <a:pt x="18288000" y="4836160"/>
                </a:lnTo>
                <a:lnTo>
                  <a:pt x="0" y="483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12889383" y="2336175"/>
            <a:ext cx="3743099" cy="5614649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-1587500" y="1587500"/>
              <a:ext cx="952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525000">
                  <a:moveTo>
                    <a:pt x="9042400" y="6350000"/>
                  </a:moveTo>
                  <a:lnTo>
                    <a:pt x="482600" y="6350000"/>
                  </a:lnTo>
                  <a:cubicBezTo>
                    <a:pt x="215900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5900"/>
                    <a:pt x="217170" y="0"/>
                    <a:pt x="482600" y="0"/>
                  </a:cubicBezTo>
                  <a:lnTo>
                    <a:pt x="9042400" y="0"/>
                  </a:lnTo>
                  <a:cubicBezTo>
                    <a:pt x="9309100" y="0"/>
                    <a:pt x="9525000" y="215900"/>
                    <a:pt x="9525000" y="482600"/>
                  </a:cubicBezTo>
                  <a:lnTo>
                    <a:pt x="9525000" y="5867400"/>
                  </a:lnTo>
                  <a:cubicBezTo>
                    <a:pt x="9525000" y="6132830"/>
                    <a:pt x="9309100" y="6350000"/>
                    <a:pt x="90424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30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777453" y="3534886"/>
            <a:ext cx="3558391" cy="3217228"/>
            <a:chOff x="0" y="0"/>
            <a:chExt cx="4744522" cy="42896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33143" y="-123825"/>
              <a:ext cx="3078235" cy="141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60"/>
                </a:lnSpc>
              </a:pPr>
              <a:r>
                <a:rPr lang="en-US" sz="6400">
                  <a:solidFill>
                    <a:srgbClr val="000000"/>
                  </a:solidFill>
                  <a:latin typeface="Open Sans"/>
                </a:rPr>
                <a:t>Hairy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86402"/>
              <a:ext cx="4744522" cy="1003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6"/>
                </a:lnSpc>
              </a:pPr>
              <a:r>
                <a:rPr lang="en-US" sz="4554">
                  <a:solidFill>
                    <a:srgbClr val="000000"/>
                  </a:solidFill>
                  <a:latin typeface="Open Sans"/>
                </a:rPr>
                <a:t>Cabeludo(a)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2372261" y="1289331"/>
              <a:ext cx="0" cy="208279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8145595" y="4159815"/>
            <a:ext cx="1996810" cy="177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>
                <a:solidFill>
                  <a:srgbClr val="000000"/>
                </a:solidFill>
                <a:latin typeface="Open Sans"/>
              </a:rPr>
              <a:t>+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0827" y="3878936"/>
            <a:ext cx="14006345" cy="224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3"/>
              </a:lnSpc>
            </a:pPr>
            <a:r>
              <a:rPr lang="en-US" sz="12909">
                <a:solidFill>
                  <a:srgbClr val="000000"/>
                </a:solidFill>
                <a:latin typeface="Bobby Jones"/>
              </a:rPr>
              <a:t>Perereca cabeluda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747399" y="3599540"/>
            <a:ext cx="3360063" cy="3360063"/>
          </a:xfrm>
          <a:custGeom>
            <a:avLst/>
            <a:gdLst/>
            <a:ahLst/>
            <a:cxnLst/>
            <a:rect r="r" b="b" t="t" l="l"/>
            <a:pathLst>
              <a:path h="3360063" w="3360063">
                <a:moveTo>
                  <a:pt x="3360063" y="0"/>
                </a:moveTo>
                <a:lnTo>
                  <a:pt x="0" y="0"/>
                </a:lnTo>
                <a:lnTo>
                  <a:pt x="0" y="3360063"/>
                </a:lnTo>
                <a:lnTo>
                  <a:pt x="3360063" y="3360063"/>
                </a:lnTo>
                <a:lnTo>
                  <a:pt x="336006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423" y="283029"/>
            <a:ext cx="6060695" cy="4484914"/>
          </a:xfrm>
          <a:custGeom>
            <a:avLst/>
            <a:gdLst/>
            <a:ahLst/>
            <a:cxnLst/>
            <a:rect r="r" b="b" t="t" l="l"/>
            <a:pathLst>
              <a:path h="4484914" w="6060695">
                <a:moveTo>
                  <a:pt x="0" y="0"/>
                </a:moveTo>
                <a:lnTo>
                  <a:pt x="6060695" y="0"/>
                </a:lnTo>
                <a:lnTo>
                  <a:pt x="6060695" y="4484914"/>
                </a:lnTo>
                <a:lnTo>
                  <a:pt x="0" y="4484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57296">
            <a:off x="11720378" y="66850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77745">
            <a:off x="-2905609" y="6182136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599"/>
                </a:lnTo>
                <a:lnTo>
                  <a:pt x="0" y="514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4446" y="1135303"/>
            <a:ext cx="4378435" cy="239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226" spc="187">
                <a:solidFill>
                  <a:srgbClr val="000000"/>
                </a:solidFill>
                <a:latin typeface="Dreaming Outloud Sans Alt"/>
              </a:rPr>
              <a:t>Prezamos</a:t>
            </a:r>
          </a:p>
          <a:p>
            <a:pPr algn="ctr">
              <a:lnSpc>
                <a:spcPts val="4839"/>
              </a:lnSpc>
            </a:pPr>
            <a:r>
              <a:rPr lang="en-US" sz="3226" spc="187">
                <a:solidFill>
                  <a:srgbClr val="000000"/>
                </a:solidFill>
                <a:latin typeface="Dreaming Outloud Sans Alt"/>
              </a:rPr>
              <a:t>simplicidade e eficiência como nossas maiores prioridades.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587048">
            <a:off x="9644876" y="1677899"/>
            <a:ext cx="7698732" cy="5639321"/>
          </a:xfrm>
          <a:custGeom>
            <a:avLst/>
            <a:gdLst/>
            <a:ahLst/>
            <a:cxnLst/>
            <a:rect r="r" b="b" t="t" l="l"/>
            <a:pathLst>
              <a:path h="5639321" w="7698732">
                <a:moveTo>
                  <a:pt x="0" y="0"/>
                </a:moveTo>
                <a:lnTo>
                  <a:pt x="7698732" y="0"/>
                </a:lnTo>
                <a:lnTo>
                  <a:pt x="7698732" y="5639321"/>
                </a:lnTo>
                <a:lnTo>
                  <a:pt x="0" y="563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587048">
            <a:off x="10108129" y="1428923"/>
            <a:ext cx="8664358" cy="6346642"/>
          </a:xfrm>
          <a:custGeom>
            <a:avLst/>
            <a:gdLst/>
            <a:ahLst/>
            <a:cxnLst/>
            <a:rect r="r" b="b" t="t" l="l"/>
            <a:pathLst>
              <a:path h="6346642" w="8664358">
                <a:moveTo>
                  <a:pt x="0" y="0"/>
                </a:moveTo>
                <a:lnTo>
                  <a:pt x="8664358" y="0"/>
                </a:lnTo>
                <a:lnTo>
                  <a:pt x="8664358" y="6346642"/>
                </a:lnTo>
                <a:lnTo>
                  <a:pt x="0" y="6346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88963" y="1586798"/>
            <a:ext cx="4502691" cy="592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8"/>
              </a:lnSpc>
            </a:pPr>
            <a:r>
              <a:rPr lang="en-US" sz="3505" spc="203">
                <a:solidFill>
                  <a:srgbClr val="000000"/>
                </a:solidFill>
                <a:latin typeface="Dreaming Outloud Sans Alt"/>
              </a:rPr>
              <a:t>Visamos desenvolver em torno desse design para facilitar a utilização tanto do lado do usuário como para o desenvolvimento e manutenção do lado do desenvolvedor.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142579">
            <a:off x="8082059" y="2903016"/>
            <a:ext cx="1620743" cy="1476350"/>
          </a:xfrm>
          <a:custGeom>
            <a:avLst/>
            <a:gdLst/>
            <a:ahLst/>
            <a:cxnLst/>
            <a:rect r="r" b="b" t="t" l="l"/>
            <a:pathLst>
              <a:path h="1476350" w="1620743">
                <a:moveTo>
                  <a:pt x="0" y="0"/>
                </a:moveTo>
                <a:lnTo>
                  <a:pt x="1620743" y="0"/>
                </a:lnTo>
                <a:lnTo>
                  <a:pt x="1620743" y="1476349"/>
                </a:lnTo>
                <a:lnTo>
                  <a:pt x="0" y="1476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2731" y="3871305"/>
            <a:ext cx="14582539" cy="228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2"/>
              </a:lnSpc>
            </a:pPr>
            <a:r>
              <a:rPr lang="en-US" sz="13387">
                <a:solidFill>
                  <a:srgbClr val="FFFFFF"/>
                </a:solidFill>
                <a:latin typeface="Shadows Into Light Two"/>
              </a:rPr>
              <a:t>Obrigado pela atenção!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5735" y="3773602"/>
            <a:ext cx="2623185" cy="26231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804" r="0" b="-1680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49678" y="6470533"/>
            <a:ext cx="2575300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285">
                <a:solidFill>
                  <a:srgbClr val="000000"/>
                </a:solidFill>
                <a:latin typeface="Shadows Into Light Two"/>
              </a:rPr>
              <a:t>Ana Lívia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96940" y="3773602"/>
            <a:ext cx="2623185" cy="26231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899166" y="6470533"/>
            <a:ext cx="2818733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285" strike="noStrike" u="none">
                <a:solidFill>
                  <a:srgbClr val="000000"/>
                </a:solidFill>
                <a:latin typeface="Shadows Into Light Two"/>
              </a:rPr>
              <a:t>José Maia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4189" y="7673565"/>
            <a:ext cx="259425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Progamador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67875" y="3773602"/>
            <a:ext cx="2623185" cy="26231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060" t="0" r="-106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724592" y="6470533"/>
            <a:ext cx="2509751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285" strike="noStrike" u="none">
                <a:solidFill>
                  <a:srgbClr val="000000"/>
                </a:solidFill>
                <a:latin typeface="Shadows Into Light Two"/>
              </a:rPr>
              <a:t>Leandro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339080" y="3773602"/>
            <a:ext cx="2623185" cy="262318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14" id="14"/>
          <p:cNvSpPr/>
          <p:nvPr/>
        </p:nvSpPr>
        <p:spPr>
          <a:xfrm>
            <a:off x="2349678" y="6870463"/>
            <a:ext cx="1392983" cy="1145685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7203200" y="6870463"/>
            <a:ext cx="1514699" cy="1145685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724592" y="6870463"/>
            <a:ext cx="79597" cy="1145685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234343" y="6868548"/>
            <a:ext cx="164096" cy="1147599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499870" y="2636780"/>
            <a:ext cx="7315200" cy="559551"/>
          </a:xfrm>
          <a:custGeom>
            <a:avLst/>
            <a:gdLst/>
            <a:ahLst/>
            <a:cxnLst/>
            <a:rect r="r" b="b" t="t" l="l"/>
            <a:pathLst>
              <a:path h="559551" w="7315200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517321" y="7630385"/>
            <a:ext cx="2550444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Organizador de Dados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13517321" y="6868548"/>
            <a:ext cx="283549" cy="1404457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5500475" y="6868548"/>
            <a:ext cx="567289" cy="1404457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3800870" y="6470533"/>
            <a:ext cx="1699605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285" strike="noStrike" u="none">
                <a:solidFill>
                  <a:srgbClr val="000000"/>
                </a:solidFill>
                <a:latin typeface="Shadows Into Light Two"/>
              </a:rPr>
              <a:t>Erick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42660" y="7673565"/>
            <a:ext cx="34605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Design Gráfico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13626" y="1461306"/>
            <a:ext cx="3887688" cy="102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0"/>
              </a:lnSpc>
            </a:pPr>
            <a:r>
              <a:rPr lang="en-US" sz="6014">
                <a:solidFill>
                  <a:srgbClr val="000000"/>
                </a:solidFill>
                <a:latin typeface="Shadows Into Light Two"/>
              </a:rPr>
              <a:t>Nossa Equipe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2170">
            <a:off x="2658836" y="-1341664"/>
            <a:ext cx="12970329" cy="12970329"/>
          </a:xfrm>
          <a:custGeom>
            <a:avLst/>
            <a:gdLst/>
            <a:ahLst/>
            <a:cxnLst/>
            <a:rect r="r" b="b" t="t" l="l"/>
            <a:pathLst>
              <a:path h="12970329" w="12970329">
                <a:moveTo>
                  <a:pt x="0" y="0"/>
                </a:moveTo>
                <a:lnTo>
                  <a:pt x="12970328" y="0"/>
                </a:lnTo>
                <a:lnTo>
                  <a:pt x="12970328" y="12970328"/>
                </a:lnTo>
                <a:lnTo>
                  <a:pt x="0" y="1297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8836" y="-1851536"/>
            <a:ext cx="12970329" cy="12970329"/>
          </a:xfrm>
          <a:custGeom>
            <a:avLst/>
            <a:gdLst/>
            <a:ahLst/>
            <a:cxnLst/>
            <a:rect r="r" b="b" t="t" l="l"/>
            <a:pathLst>
              <a:path h="12970329" w="12970329">
                <a:moveTo>
                  <a:pt x="0" y="0"/>
                </a:moveTo>
                <a:lnTo>
                  <a:pt x="12970328" y="0"/>
                </a:lnTo>
                <a:lnTo>
                  <a:pt x="12970328" y="12970328"/>
                </a:lnTo>
                <a:lnTo>
                  <a:pt x="0" y="1297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7452" y="4277515"/>
            <a:ext cx="10653095" cy="414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  <a:r>
              <a:rPr lang="en-US" sz="3661" spc="212">
                <a:solidFill>
                  <a:srgbClr val="000000"/>
                </a:solidFill>
                <a:latin typeface="Dreaming Outloud Sans Alt"/>
              </a:rPr>
              <a:t>- Disciplina: Programação Orientada a Objetos</a:t>
            </a: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  <a:r>
              <a:rPr lang="en-US" sz="3661" spc="212">
                <a:solidFill>
                  <a:srgbClr val="000000"/>
                </a:solidFill>
                <a:latin typeface="Dreaming Outloud Sans Alt"/>
              </a:rPr>
              <a:t>- Orientação do Professor: Roger M. Sarmento</a:t>
            </a: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  <a:r>
              <a:rPr lang="en-US" sz="3661" spc="212">
                <a:solidFill>
                  <a:srgbClr val="000000"/>
                </a:solidFill>
                <a:latin typeface="Dreaming Outloud Sans Alt"/>
              </a:rPr>
              <a:t>- Escolha do Projeto: Utilização de uma API para previsões climáticas.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0926" y="1028700"/>
            <a:ext cx="9146147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93"/>
              </a:lnSpc>
              <a:spcBef>
                <a:spcPct val="0"/>
              </a:spcBef>
            </a:pPr>
            <a:r>
              <a:rPr lang="en-US" sz="7411" spc="429">
                <a:solidFill>
                  <a:srgbClr val="000000"/>
                </a:solidFill>
                <a:latin typeface="Shadows Into Light Two"/>
              </a:rPr>
              <a:t>PROJETO INICIAL EM JAVA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5287" y="0"/>
            <a:ext cx="14558720" cy="10287000"/>
          </a:xfrm>
          <a:custGeom>
            <a:avLst/>
            <a:gdLst/>
            <a:ahLst/>
            <a:cxnLst/>
            <a:rect r="r" b="b" t="t" l="l"/>
            <a:pathLst>
              <a:path h="10287000" w="14558720">
                <a:moveTo>
                  <a:pt x="0" y="0"/>
                </a:moveTo>
                <a:lnTo>
                  <a:pt x="14558720" y="0"/>
                </a:lnTo>
                <a:lnTo>
                  <a:pt x="145587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547936">
            <a:off x="4170868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10737" y="77137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9407" y="2571095"/>
            <a:ext cx="7745186" cy="476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Fornecer informações meteorológicas precisas de várias cidades globalmente.</a:t>
            </a:r>
          </a:p>
          <a:p>
            <a:pPr>
              <a:lnSpc>
                <a:spcPts val="5454"/>
              </a:lnSpc>
            </a:pP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Através de um aplicativo leve, performante e elegantemente simples.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107" y="640661"/>
            <a:ext cx="6587786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79"/>
              </a:lnSpc>
            </a:pPr>
            <a:r>
              <a:rPr lang="en-US" sz="6519" spc="378">
                <a:solidFill>
                  <a:srgbClr val="344D5B"/>
                </a:solidFill>
                <a:latin typeface="Shadows Into Light Two"/>
              </a:rPr>
              <a:t>Nossa missão é...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5287" y="0"/>
            <a:ext cx="14558720" cy="10287000"/>
          </a:xfrm>
          <a:custGeom>
            <a:avLst/>
            <a:gdLst/>
            <a:ahLst/>
            <a:cxnLst/>
            <a:rect r="r" b="b" t="t" l="l"/>
            <a:pathLst>
              <a:path h="10287000" w="14558720">
                <a:moveTo>
                  <a:pt x="0" y="0"/>
                </a:moveTo>
                <a:lnTo>
                  <a:pt x="14558720" y="0"/>
                </a:lnTo>
                <a:lnTo>
                  <a:pt x="145587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547936">
            <a:off x="4170868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10737" y="77137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9407" y="2571095"/>
            <a:ext cx="7745186" cy="683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Expandir a cobertura municipal em várias regiões.</a:t>
            </a: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Providenciar funcionalidades adicionais úteis.</a:t>
            </a: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Incluir previsões meteorológicas específicas para diferentes períodos de tempo.</a:t>
            </a: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Aumentar a utilidade do aplicativo com mais recursos para os usuários.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107" y="640661"/>
            <a:ext cx="6587786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79"/>
              </a:lnSpc>
            </a:pPr>
            <a:r>
              <a:rPr lang="en-US" sz="6519" spc="378">
                <a:solidFill>
                  <a:srgbClr val="344D5B"/>
                </a:solidFill>
                <a:latin typeface="Shadows Into Light Two"/>
              </a:rPr>
              <a:t>Planejamos...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8502629">
            <a:off x="-1253759" y="2171927"/>
            <a:ext cx="15210603" cy="13578920"/>
          </a:xfrm>
          <a:custGeom>
            <a:avLst/>
            <a:gdLst/>
            <a:ahLst/>
            <a:cxnLst/>
            <a:rect r="r" b="b" t="t" l="l"/>
            <a:pathLst>
              <a:path h="13578920" w="15210603">
                <a:moveTo>
                  <a:pt x="0" y="13578920"/>
                </a:moveTo>
                <a:lnTo>
                  <a:pt x="15210603" y="13578920"/>
                </a:lnTo>
                <a:lnTo>
                  <a:pt x="15210603" y="0"/>
                </a:lnTo>
                <a:lnTo>
                  <a:pt x="0" y="0"/>
                </a:lnTo>
                <a:lnTo>
                  <a:pt x="0" y="135789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7929" y="2878889"/>
            <a:ext cx="5464629" cy="4529222"/>
            <a:chOff x="0" y="0"/>
            <a:chExt cx="7286171" cy="603896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366177"/>
              <a:ext cx="7286171" cy="2672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4"/>
                </a:lnSpc>
              </a:pPr>
              <a:r>
                <a:rPr lang="en-US" sz="3636" spc="210">
                  <a:solidFill>
                    <a:srgbClr val="344D5B"/>
                  </a:solidFill>
                  <a:latin typeface="Dreaming Outloud Sans Alt"/>
                </a:rPr>
                <a:t>Planejamento de telas</a:t>
              </a:r>
            </a:p>
            <a:p>
              <a:pPr algn="ctr">
                <a:lnSpc>
                  <a:spcPts val="5454"/>
                </a:lnSpc>
              </a:pPr>
              <a:r>
                <a:rPr lang="en-US" sz="3636" spc="210">
                  <a:solidFill>
                    <a:srgbClr val="344D5B"/>
                  </a:solidFill>
                  <a:latin typeface="Dreaming Outloud Sans Alt"/>
                </a:rPr>
                <a:t>Design</a:t>
              </a:r>
            </a:p>
            <a:p>
              <a:pPr algn="ctr">
                <a:lnSpc>
                  <a:spcPts val="5454"/>
                </a:lnSpc>
              </a:pPr>
              <a:r>
                <a:rPr lang="en-US" sz="3636" spc="210">
                  <a:solidFill>
                    <a:srgbClr val="344D5B"/>
                  </a:solidFill>
                  <a:latin typeface="Dreaming Outloud Sans Alt"/>
                </a:rPr>
                <a:t>Apresentação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870989" y="0"/>
              <a:ext cx="5544192" cy="2240934"/>
              <a:chOff x="0" y="0"/>
              <a:chExt cx="1296817" cy="52416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96817" cy="524167"/>
              </a:xfrm>
              <a:custGeom>
                <a:avLst/>
                <a:gdLst/>
                <a:ahLst/>
                <a:cxnLst/>
                <a:rect r="r" b="b" t="t" l="l"/>
                <a:pathLst>
                  <a:path h="524167" w="1296817">
                    <a:moveTo>
                      <a:pt x="27928" y="0"/>
                    </a:moveTo>
                    <a:lnTo>
                      <a:pt x="1268889" y="0"/>
                    </a:lnTo>
                    <a:cubicBezTo>
                      <a:pt x="1276296" y="0"/>
                      <a:pt x="1283400" y="2942"/>
                      <a:pt x="1288638" y="8180"/>
                    </a:cubicBezTo>
                    <a:cubicBezTo>
                      <a:pt x="1293875" y="13417"/>
                      <a:pt x="1296817" y="20521"/>
                      <a:pt x="1296817" y="27928"/>
                    </a:cubicBezTo>
                    <a:lnTo>
                      <a:pt x="1296817" y="496239"/>
                    </a:lnTo>
                    <a:cubicBezTo>
                      <a:pt x="1296817" y="503646"/>
                      <a:pt x="1293875" y="510749"/>
                      <a:pt x="1288638" y="515987"/>
                    </a:cubicBezTo>
                    <a:cubicBezTo>
                      <a:pt x="1283400" y="521225"/>
                      <a:pt x="1276296" y="524167"/>
                      <a:pt x="1268889" y="524167"/>
                    </a:cubicBezTo>
                    <a:lnTo>
                      <a:pt x="27928" y="524167"/>
                    </a:lnTo>
                    <a:cubicBezTo>
                      <a:pt x="20521" y="524167"/>
                      <a:pt x="13417" y="521225"/>
                      <a:pt x="8180" y="515987"/>
                    </a:cubicBezTo>
                    <a:cubicBezTo>
                      <a:pt x="2942" y="510749"/>
                      <a:pt x="0" y="503646"/>
                      <a:pt x="0" y="496239"/>
                    </a:cubicBezTo>
                    <a:lnTo>
                      <a:pt x="0" y="27928"/>
                    </a:lnTo>
                    <a:cubicBezTo>
                      <a:pt x="0" y="20521"/>
                      <a:pt x="2942" y="13417"/>
                      <a:pt x="8180" y="8180"/>
                    </a:cubicBezTo>
                    <a:cubicBezTo>
                      <a:pt x="13417" y="2942"/>
                      <a:pt x="20521" y="0"/>
                      <a:pt x="27928" y="0"/>
                    </a:cubicBezTo>
                    <a:close/>
                  </a:path>
                </a:pathLst>
              </a:custGeom>
              <a:solidFill>
                <a:srgbClr val="9DDCFF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52400"/>
                <a:ext cx="1296817" cy="676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0639"/>
                  </a:lnSpc>
                  <a:spcBef>
                    <a:spcPct val="0"/>
                  </a:spcBef>
                </a:pPr>
                <a:r>
                  <a:rPr lang="en-US" sz="7599">
                    <a:solidFill>
                      <a:srgbClr val="FFFFFF"/>
                    </a:solidFill>
                    <a:latin typeface="Shadows Into Light Two"/>
                  </a:rPr>
                  <a:t>Canva</a:t>
                </a: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12793277" y="2878889"/>
            <a:ext cx="4158144" cy="1680701"/>
            <a:chOff x="0" y="0"/>
            <a:chExt cx="1296817" cy="5241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6817" cy="524167"/>
            </a:xfrm>
            <a:custGeom>
              <a:avLst/>
              <a:gdLst/>
              <a:ahLst/>
              <a:cxnLst/>
              <a:rect r="r" b="b" t="t" l="l"/>
              <a:pathLst>
                <a:path h="524167" w="1296817">
                  <a:moveTo>
                    <a:pt x="27928" y="0"/>
                  </a:moveTo>
                  <a:lnTo>
                    <a:pt x="1268889" y="0"/>
                  </a:lnTo>
                  <a:cubicBezTo>
                    <a:pt x="1276296" y="0"/>
                    <a:pt x="1283400" y="2942"/>
                    <a:pt x="1288638" y="8180"/>
                  </a:cubicBezTo>
                  <a:cubicBezTo>
                    <a:pt x="1293875" y="13417"/>
                    <a:pt x="1296817" y="20521"/>
                    <a:pt x="1296817" y="27928"/>
                  </a:cubicBezTo>
                  <a:lnTo>
                    <a:pt x="1296817" y="496239"/>
                  </a:lnTo>
                  <a:cubicBezTo>
                    <a:pt x="1296817" y="503646"/>
                    <a:pt x="1293875" y="510749"/>
                    <a:pt x="1288638" y="515987"/>
                  </a:cubicBezTo>
                  <a:cubicBezTo>
                    <a:pt x="1283400" y="521225"/>
                    <a:pt x="1276296" y="524167"/>
                    <a:pt x="1268889" y="524167"/>
                  </a:cubicBezTo>
                  <a:lnTo>
                    <a:pt x="27928" y="524167"/>
                  </a:lnTo>
                  <a:cubicBezTo>
                    <a:pt x="20521" y="524167"/>
                    <a:pt x="13417" y="521225"/>
                    <a:pt x="8180" y="515987"/>
                  </a:cubicBezTo>
                  <a:cubicBezTo>
                    <a:pt x="2942" y="510749"/>
                    <a:pt x="0" y="503646"/>
                    <a:pt x="0" y="496239"/>
                  </a:cubicBezTo>
                  <a:lnTo>
                    <a:pt x="0" y="27928"/>
                  </a:lnTo>
                  <a:cubicBezTo>
                    <a:pt x="0" y="20521"/>
                    <a:pt x="2942" y="13417"/>
                    <a:pt x="8180" y="8180"/>
                  </a:cubicBezTo>
                  <a:cubicBezTo>
                    <a:pt x="13417" y="2942"/>
                    <a:pt x="20521" y="0"/>
                    <a:pt x="27928" y="0"/>
                  </a:cubicBezTo>
                  <a:close/>
                </a:path>
              </a:pathLst>
            </a:custGeom>
            <a:solidFill>
              <a:srgbClr val="9DDC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52400"/>
              <a:ext cx="1296817" cy="67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639"/>
                </a:lnSpc>
                <a:spcBef>
                  <a:spcPct val="0"/>
                </a:spcBef>
              </a:pPr>
              <a:r>
                <a:rPr lang="en-US" sz="7599">
                  <a:solidFill>
                    <a:srgbClr val="FFFFFF"/>
                  </a:solidFill>
                  <a:latin typeface="Shadows Into Light Two"/>
                </a:rPr>
                <a:t>NetBeans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2495853">
            <a:off x="2540184" y="3032794"/>
            <a:ext cx="15210603" cy="13578920"/>
          </a:xfrm>
          <a:custGeom>
            <a:avLst/>
            <a:gdLst/>
            <a:ahLst/>
            <a:cxnLst/>
            <a:rect r="r" b="b" t="t" l="l"/>
            <a:pathLst>
              <a:path h="13578920" w="15210603">
                <a:moveTo>
                  <a:pt x="0" y="0"/>
                </a:moveTo>
                <a:lnTo>
                  <a:pt x="15210603" y="0"/>
                </a:lnTo>
                <a:lnTo>
                  <a:pt x="15210603" y="13578921"/>
                </a:lnTo>
                <a:lnTo>
                  <a:pt x="0" y="13578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00278" y="838200"/>
            <a:ext cx="9287443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9"/>
              </a:lnSpc>
            </a:pPr>
            <a:r>
              <a:rPr lang="en-US" sz="6519" spc="378">
                <a:solidFill>
                  <a:srgbClr val="344D5B"/>
                </a:solidFill>
                <a:latin typeface="Shadows Into Light Two"/>
              </a:rPr>
              <a:t>Para isso, utilizamos...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0035" y="5305679"/>
            <a:ext cx="5464629" cy="13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Desenvolvimento do aplicativo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2558" y="5374946"/>
            <a:ext cx="5464629" cy="66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Fluxo de telas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335800" y="2878889"/>
            <a:ext cx="4158144" cy="1680701"/>
            <a:chOff x="0" y="0"/>
            <a:chExt cx="1296817" cy="5241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96817" cy="524167"/>
            </a:xfrm>
            <a:custGeom>
              <a:avLst/>
              <a:gdLst/>
              <a:ahLst/>
              <a:cxnLst/>
              <a:rect r="r" b="b" t="t" l="l"/>
              <a:pathLst>
                <a:path h="524167" w="1296817">
                  <a:moveTo>
                    <a:pt x="27928" y="0"/>
                  </a:moveTo>
                  <a:lnTo>
                    <a:pt x="1268889" y="0"/>
                  </a:lnTo>
                  <a:cubicBezTo>
                    <a:pt x="1276296" y="0"/>
                    <a:pt x="1283400" y="2942"/>
                    <a:pt x="1288638" y="8180"/>
                  </a:cubicBezTo>
                  <a:cubicBezTo>
                    <a:pt x="1293875" y="13417"/>
                    <a:pt x="1296817" y="20521"/>
                    <a:pt x="1296817" y="27928"/>
                  </a:cubicBezTo>
                  <a:lnTo>
                    <a:pt x="1296817" y="496239"/>
                  </a:lnTo>
                  <a:cubicBezTo>
                    <a:pt x="1296817" y="503646"/>
                    <a:pt x="1293875" y="510749"/>
                    <a:pt x="1288638" y="515987"/>
                  </a:cubicBezTo>
                  <a:cubicBezTo>
                    <a:pt x="1283400" y="521225"/>
                    <a:pt x="1276296" y="524167"/>
                    <a:pt x="1268889" y="524167"/>
                  </a:cubicBezTo>
                  <a:lnTo>
                    <a:pt x="27928" y="524167"/>
                  </a:lnTo>
                  <a:cubicBezTo>
                    <a:pt x="20521" y="524167"/>
                    <a:pt x="13417" y="521225"/>
                    <a:pt x="8180" y="515987"/>
                  </a:cubicBezTo>
                  <a:cubicBezTo>
                    <a:pt x="2942" y="510749"/>
                    <a:pt x="0" y="503646"/>
                    <a:pt x="0" y="496239"/>
                  </a:cubicBezTo>
                  <a:lnTo>
                    <a:pt x="0" y="27928"/>
                  </a:lnTo>
                  <a:cubicBezTo>
                    <a:pt x="0" y="20521"/>
                    <a:pt x="2942" y="13417"/>
                    <a:pt x="8180" y="8180"/>
                  </a:cubicBezTo>
                  <a:cubicBezTo>
                    <a:pt x="13417" y="2942"/>
                    <a:pt x="20521" y="0"/>
                    <a:pt x="27928" y="0"/>
                  </a:cubicBezTo>
                  <a:close/>
                </a:path>
              </a:pathLst>
            </a:custGeom>
            <a:solidFill>
              <a:srgbClr val="9DDC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52400"/>
              <a:ext cx="1296817" cy="67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639"/>
                </a:lnSpc>
                <a:spcBef>
                  <a:spcPct val="0"/>
                </a:spcBef>
              </a:pPr>
              <a:r>
                <a:rPr lang="en-US" sz="7599">
                  <a:solidFill>
                    <a:srgbClr val="FFFFFF"/>
                  </a:solidFill>
                  <a:latin typeface="Shadows Into Light Two"/>
                </a:rPr>
                <a:t>Figma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800140"/>
            <a:ext cx="5965701" cy="5965701"/>
          </a:xfrm>
          <a:custGeom>
            <a:avLst/>
            <a:gdLst/>
            <a:ahLst/>
            <a:cxnLst/>
            <a:rect r="r" b="b" t="t" l="l"/>
            <a:pathLst>
              <a:path h="5965701" w="5965701">
                <a:moveTo>
                  <a:pt x="0" y="0"/>
                </a:moveTo>
                <a:lnTo>
                  <a:pt x="5965701" y="0"/>
                </a:lnTo>
                <a:lnTo>
                  <a:pt x="5965701" y="5965701"/>
                </a:lnTo>
                <a:lnTo>
                  <a:pt x="0" y="59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318823">
            <a:off x="6496365" y="3946668"/>
            <a:ext cx="5267044" cy="228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62"/>
              </a:lnSpc>
            </a:pPr>
            <a:r>
              <a:rPr lang="en-US" sz="11508" spc="667">
                <a:solidFill>
                  <a:srgbClr val="344D5B"/>
                </a:solidFill>
                <a:latin typeface="Shadows Into Light Two"/>
              </a:rPr>
              <a:t>Versões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657296">
            <a:off x="11872778" y="68374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8291">
            <a:off x="-3230747" y="-1238762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8" y="0"/>
                </a:lnTo>
                <a:lnTo>
                  <a:pt x="9597388" y="5146599"/>
                </a:lnTo>
                <a:lnTo>
                  <a:pt x="0" y="514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800000">
            <a:off x="11226631" y="-1116379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9597388" y="5146599"/>
                </a:moveTo>
                <a:lnTo>
                  <a:pt x="0" y="5146599"/>
                </a:lnTo>
                <a:lnTo>
                  <a:pt x="0" y="0"/>
                </a:lnTo>
                <a:lnTo>
                  <a:pt x="9597388" y="0"/>
                </a:lnTo>
                <a:lnTo>
                  <a:pt x="9597388" y="5146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64261">
            <a:off x="5486400" y="631995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909904"/>
            <a:ext cx="3377096" cy="3377096"/>
          </a:xfrm>
          <a:custGeom>
            <a:avLst/>
            <a:gdLst/>
            <a:ahLst/>
            <a:cxnLst/>
            <a:rect r="r" b="b" t="t" l="l"/>
            <a:pathLst>
              <a:path h="3377096" w="3377096">
                <a:moveTo>
                  <a:pt x="0" y="0"/>
                </a:moveTo>
                <a:lnTo>
                  <a:pt x="3377096" y="0"/>
                </a:lnTo>
                <a:lnTo>
                  <a:pt x="3377096" y="3377096"/>
                </a:lnTo>
                <a:lnTo>
                  <a:pt x="0" y="337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7445" y="4819407"/>
            <a:ext cx="1813109" cy="648186"/>
          </a:xfrm>
          <a:custGeom>
            <a:avLst/>
            <a:gdLst/>
            <a:ahLst/>
            <a:cxnLst/>
            <a:rect r="r" b="b" t="t" l="l"/>
            <a:pathLst>
              <a:path h="648186" w="1813109">
                <a:moveTo>
                  <a:pt x="0" y="0"/>
                </a:moveTo>
                <a:lnTo>
                  <a:pt x="1813110" y="0"/>
                </a:lnTo>
                <a:lnTo>
                  <a:pt x="1813110" y="648186"/>
                </a:lnTo>
                <a:lnTo>
                  <a:pt x="0" y="648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362840" y="0"/>
            <a:ext cx="2925160" cy="3003016"/>
          </a:xfrm>
          <a:custGeom>
            <a:avLst/>
            <a:gdLst/>
            <a:ahLst/>
            <a:cxnLst/>
            <a:rect r="r" b="b" t="t" l="l"/>
            <a:pathLst>
              <a:path h="3003016" w="2925160">
                <a:moveTo>
                  <a:pt x="0" y="0"/>
                </a:moveTo>
                <a:lnTo>
                  <a:pt x="2925160" y="0"/>
                </a:lnTo>
                <a:lnTo>
                  <a:pt x="2925160" y="3003016"/>
                </a:lnTo>
                <a:lnTo>
                  <a:pt x="0" y="300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77096" y="2999822"/>
            <a:ext cx="4317199" cy="4287357"/>
          </a:xfrm>
          <a:custGeom>
            <a:avLst/>
            <a:gdLst/>
            <a:ahLst/>
            <a:cxnLst/>
            <a:rect r="r" b="b" t="t" l="l"/>
            <a:pathLst>
              <a:path h="4287357" w="4317199">
                <a:moveTo>
                  <a:pt x="0" y="0"/>
                </a:moveTo>
                <a:lnTo>
                  <a:pt x="4317199" y="0"/>
                </a:lnTo>
                <a:lnTo>
                  <a:pt x="4317199" y="4287356"/>
                </a:lnTo>
                <a:lnTo>
                  <a:pt x="0" y="42873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31469" y="2371725"/>
            <a:ext cx="4231371" cy="6018593"/>
          </a:xfrm>
          <a:custGeom>
            <a:avLst/>
            <a:gdLst/>
            <a:ahLst/>
            <a:cxnLst/>
            <a:rect r="r" b="b" t="t" l="l"/>
            <a:pathLst>
              <a:path h="6018593" w="4231371">
                <a:moveTo>
                  <a:pt x="0" y="0"/>
                </a:moveTo>
                <a:lnTo>
                  <a:pt x="4231371" y="0"/>
                </a:lnTo>
                <a:lnTo>
                  <a:pt x="4231371" y="6018593"/>
                </a:lnTo>
                <a:lnTo>
                  <a:pt x="0" y="60185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DAFxuq4LR0E</dc:identifier>
  <dcterms:modified xsi:type="dcterms:W3CDTF">2011-08-01T06:04:30Z</dcterms:modified>
  <cp:revision>1</cp:revision>
  <dc:title>Perereca cabeluda</dc:title>
</cp:coreProperties>
</file>